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matic SC" panose="020B0604020202020204" charset="-79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urce Code Pr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BC759E-72E7-4760-84A1-E8AF8B1908C8}">
  <a:tblStyle styleId="{90BC759E-72E7-4760-84A1-E8AF8B1908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659BA1-740C-41AC-A1E3-33150D166C3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0fb479f0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0fb479f0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5f3a8f8e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5f3a8f8e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d5b0e64d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d5b0e64d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f189e0a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f189e0a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cacd7d5c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cacd7d5c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65ad69db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65ad69db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88c5fbf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88c5fbf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eee9a33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eee9a33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5f3a8f8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5f3a8f8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65ad69d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65ad69d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97a81556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97a81556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41dc7ef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41dc7ef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0eee9a33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0eee9a33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e563de5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e563de5e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ome.cognome@icfiorano.edu.i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fiorano.edu.it/wp-content/uploads/2022/06/Regolamento-distituto-18-05-2022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cfiorano.edu.it/wp-content/uploads/2021/06/Protocollo-gestione-presunti-episodi-di-bullismo-e-cyberbullismo-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fiorano.edu.i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92250" y="698150"/>
            <a:ext cx="5050800" cy="22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600"/>
              <a:t>Assemblea iniziale CLASSI PRIME</a:t>
            </a:r>
            <a:endParaRPr sz="6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600"/>
              <a:t>Plesso FERRARI</a:t>
            </a:r>
            <a:endParaRPr sz="62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719975"/>
            <a:ext cx="4912500" cy="12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I.C. Fiorano Modenese 1^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6 settembre 2023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600" y="190500"/>
            <a:ext cx="31813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Uso del registro elettronico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it" sz="1500">
                <a:solidFill>
                  <a:schemeClr val="accent1"/>
                </a:solidFill>
              </a:rPr>
              <a:t>Il registro in uso è NUVOLA</a:t>
            </a:r>
            <a:endParaRPr sz="1500">
              <a:solidFill>
                <a:schemeClr val="accen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it" sz="1500">
                <a:solidFill>
                  <a:schemeClr val="accent1"/>
                </a:solidFill>
              </a:rPr>
              <a:t>Si accede tramite credenziali (da NON condividere con gli alunni!)</a:t>
            </a:r>
            <a:endParaRPr sz="1500">
              <a:solidFill>
                <a:schemeClr val="accen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it" sz="1500">
                <a:solidFill>
                  <a:schemeClr val="accent1"/>
                </a:solidFill>
              </a:rPr>
              <a:t>Assenze/giustificazioni</a:t>
            </a:r>
            <a:endParaRPr sz="1500">
              <a:solidFill>
                <a:schemeClr val="accent1"/>
              </a:solidFill>
            </a:endParaRPr>
          </a:p>
          <a:p>
            <a:pPr marL="457200" lvl="0" indent="-323850" algn="l" rtl="0">
              <a:lnSpc>
                <a:spcPct val="1085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it" sz="1500">
                <a:solidFill>
                  <a:schemeClr val="accent1"/>
                </a:solidFill>
              </a:rPr>
              <a:t>Compiti, impegni e annotazioni personali (</a:t>
            </a:r>
            <a:r>
              <a:rPr lang="it" sz="1500" u="sng">
                <a:solidFill>
                  <a:schemeClr val="accent1"/>
                </a:solidFill>
              </a:rPr>
              <a:t>che non può considerarsi esaustivo delle comunicazione scuola-famiglia e non solleva gli alunni dall’annotazione di compiti, interrogazioni, verifiche ed altri impegni sul diario  cartaceo!!!</a:t>
            </a:r>
            <a:r>
              <a:rPr lang="it" sz="1500">
                <a:solidFill>
                  <a:schemeClr val="accent1"/>
                </a:solidFill>
              </a:rPr>
              <a:t>)</a:t>
            </a:r>
            <a:endParaRPr sz="1500">
              <a:solidFill>
                <a:schemeClr val="accent1"/>
              </a:solidFill>
            </a:endParaRPr>
          </a:p>
          <a:p>
            <a:pPr marL="457200" lvl="0" indent="-323850" algn="l" rtl="0">
              <a:lnSpc>
                <a:spcPct val="1085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it" sz="1500">
                <a:solidFill>
                  <a:schemeClr val="accent1"/>
                </a:solidFill>
              </a:rPr>
              <a:t>Documento di valutazione di fine primo quadrimestre e finale</a:t>
            </a:r>
            <a:endParaRPr sz="1500">
              <a:solidFill>
                <a:schemeClr val="accent1"/>
              </a:solidFill>
            </a:endParaRPr>
          </a:p>
          <a:p>
            <a:pPr marL="457200" lvl="0" indent="-323850" algn="l" rtl="0">
              <a:lnSpc>
                <a:spcPct val="1085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it" sz="1500">
                <a:solidFill>
                  <a:schemeClr val="accent1"/>
                </a:solidFill>
              </a:rPr>
              <a:t>Avvisi e comunicazioni</a:t>
            </a:r>
            <a:endParaRPr sz="15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Colloqui  scuola FAMIGLIA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accent1"/>
                </a:solidFill>
              </a:rPr>
              <a:t>Saranno calendarizzati colloqui individuali nei mesi di novembre, febbraio e giugno. E’ possibile fissare un incontro con gli insegnanti per particolari esigenze il lunedì dalle 16,15 alle 18,15, previo appuntamento concordato con gli insegnanti di classe.</a:t>
            </a:r>
            <a:endParaRPr sz="16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accent1"/>
                </a:solidFill>
              </a:rPr>
              <a:t>I colloqui potranno svolgersi in presenza oppure ONLINE (tramite MEET), su comunicazione dei docenti.</a:t>
            </a:r>
            <a:endParaRPr sz="16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600">
                <a:solidFill>
                  <a:schemeClr val="accent1"/>
                </a:solidFill>
              </a:rPr>
              <a:t>Per ogni classe sarà attivata una Classroom su Gsuite, e per ogni alunno sarà attivata una utenza per l’accesso.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G-suite for education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1"/>
                </a:solidFill>
              </a:rPr>
              <a:t>Ogni alunno è dotato di account (generalmente </a:t>
            </a:r>
            <a:r>
              <a:rPr lang="it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nome.cognome@icfiorano.edu.it</a:t>
            </a:r>
            <a:r>
              <a:rPr lang="it">
                <a:solidFill>
                  <a:schemeClr val="accent1"/>
                </a:solidFill>
              </a:rPr>
              <a:t>).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1"/>
                </a:solidFill>
              </a:rPr>
              <a:t>Sono attivate dall’amministratore classi virtuali (una per ogni classe, al fine di semplificare per gli alunni la ricerca di informazioni e materiali e permettere un più efficace coordinamento fra le attività proposte dai vari insegnanti). Ad ogni classe virtuale sono aggiunti </a:t>
            </a:r>
            <a:r>
              <a:rPr lang="it" b="1">
                <a:solidFill>
                  <a:schemeClr val="accent1"/>
                </a:solidFill>
              </a:rPr>
              <a:t>alunni, docenti ed educatori</a:t>
            </a:r>
            <a:r>
              <a:rPr lang="it">
                <a:solidFill>
                  <a:schemeClr val="accent1"/>
                </a:solidFill>
              </a:rPr>
              <a:t> (se attivi sulla classe), così da poter lavorare in modo condiviso e coordinato. 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>
            <a:off x="6662125" y="1231250"/>
            <a:ext cx="1702800" cy="3429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5"/>
          <p:cNvSpPr/>
          <p:nvPr/>
        </p:nvSpPr>
        <p:spPr>
          <a:xfrm>
            <a:off x="3712725" y="1278175"/>
            <a:ext cx="1702800" cy="34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>
            <a:off x="1004175" y="1259925"/>
            <a:ext cx="1340700" cy="342900"/>
          </a:xfrm>
          <a:prstGeom prst="roundRect">
            <a:avLst>
              <a:gd name="adj" fmla="val 16667"/>
            </a:avLst>
          </a:prstGeom>
          <a:solidFill>
            <a:srgbClr val="C27BA0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officina delle competenze… </a:t>
            </a:r>
            <a:r>
              <a:rPr lang="it" sz="2300"/>
              <a:t>tre valori alla base dell’esperienza scolastica</a:t>
            </a:r>
            <a:endParaRPr sz="2300"/>
          </a:p>
        </p:txBody>
      </p:sp>
      <p:sp>
        <p:nvSpPr>
          <p:cNvPr id="137" name="Google Shape;137;p25"/>
          <p:cNvSpPr txBox="1"/>
          <p:nvPr/>
        </p:nvSpPr>
        <p:spPr>
          <a:xfrm>
            <a:off x="903875" y="1202600"/>
            <a:ext cx="15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Source Code Pro"/>
                <a:ea typeface="Source Code Pro"/>
                <a:cs typeface="Source Code Pro"/>
                <a:sym typeface="Source Code Pro"/>
              </a:rPr>
              <a:t>OSPITALITÀ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3599250" y="1202600"/>
            <a:ext cx="191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Source Code Pro"/>
                <a:ea typeface="Source Code Pro"/>
                <a:cs typeface="Source Code Pro"/>
                <a:sym typeface="Source Code Pro"/>
              </a:rPr>
              <a:t>RESPONSABILITÀ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6653125" y="1202600"/>
            <a:ext cx="15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Source Code Pro"/>
                <a:ea typeface="Source Code Pro"/>
                <a:cs typeface="Source Code Pro"/>
                <a:sym typeface="Source Code Pro"/>
              </a:rPr>
              <a:t>COMUNITÀ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311700" y="2053950"/>
            <a:ext cx="3018600" cy="29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Source Code Pro"/>
                <a:ea typeface="Source Code Pro"/>
                <a:cs typeface="Source Code Pro"/>
                <a:sym typeface="Source Code Pro"/>
              </a:rPr>
              <a:t>• </a:t>
            </a: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AMBIENTE COME SOGGETTO CHE PARTECIPA AL PROGETTO EDUCATIVO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• COMFORT E SENSO ESTETICO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• SALUTE E BENESSERE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• “NATURALE” E DIGITALE: ALLE NUOVE TECNOLOGIE SI AFFIANCA IL RECUPERO DELL’ASPETTO CORPOREO E IL CONTATTO CON LA NATURA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• SPAZI ACCOGLIENTI, ORDINATI, GRADEVOLI e CURATI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ANCHE ESTETICAMENTE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• SPAZI PERSONALI (buchetto)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• SPAZI SOCIALI: TAVOLI DISPOSTI A ISOLE, AGORÀ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POSTAZIONI LABORATORI (SPAZIO DIGITALE)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3599250" y="2053950"/>
            <a:ext cx="2526000" cy="29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• RESPONSABILITÀ INDIVIDUALE E DI GRUPPO NELLA QUOTIDIANITÀ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• TIMETABLE (PIANIFICAZIONE DELLE ATTIVITÀ)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• SOLUZIONE DI PROBLEMI REALI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• POSSIBILITÀ DI SCELTA: ATTIVITÀ, SPAZI E TEMPI → </a:t>
            </a:r>
            <a:r>
              <a:rPr lang="it" sz="1200" i="1">
                <a:latin typeface="Source Code Pro"/>
                <a:ea typeface="Source Code Pro"/>
                <a:cs typeface="Source Code Pro"/>
                <a:sym typeface="Source Code Pro"/>
              </a:rPr>
              <a:t>Diverse attività per diversi stili di apprendimento!</a:t>
            </a:r>
            <a:endParaRPr sz="1200" i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6394200" y="2131500"/>
            <a:ext cx="2319900" cy="2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ource Code Pro"/>
                <a:ea typeface="Source Code Pro"/>
                <a:cs typeface="Source Code Pro"/>
                <a:sym typeface="Source Code Pro"/>
              </a:rPr>
              <a:t>CONDIVISIONE DI ESPERIENZE, VISSUTI, STRUMENTI, MATERIALI → </a:t>
            </a:r>
            <a:r>
              <a:rPr lang="it" sz="1200" i="1">
                <a:latin typeface="Source Code Pro"/>
                <a:ea typeface="Source Code Pro"/>
                <a:cs typeface="Source Code Pro"/>
                <a:sym typeface="Source Code Pro"/>
              </a:rPr>
              <a:t>A scuola c’è tutto ciò che occorre!</a:t>
            </a:r>
            <a:endParaRPr sz="1200" i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10175" y="1650350"/>
            <a:ext cx="334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i="1">
                <a:solidFill>
                  <a:srgbClr val="A64D7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Ripensiamo gli spazi scolastici!</a:t>
            </a:r>
            <a:endParaRPr sz="1200" i="1">
              <a:solidFill>
                <a:srgbClr val="A64D7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2965500" y="1650350"/>
            <a:ext cx="334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i="1">
                <a:solidFill>
                  <a:srgbClr val="FF99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Aiutami a fare da solo!</a:t>
            </a:r>
            <a:endParaRPr sz="1200" i="1">
              <a:solidFill>
                <a:srgbClr val="FF99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5763925" y="1679025"/>
            <a:ext cx="334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i="1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Luogo di incontro e condivisione</a:t>
            </a:r>
            <a:endParaRPr sz="1200" i="1">
              <a:solidFill>
                <a:srgbClr val="38761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200" y="3308075"/>
            <a:ext cx="1844000" cy="183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3523050" y="4713150"/>
            <a:ext cx="519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i="1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sperimentazione classi prime a.s. 2023/2024</a:t>
            </a:r>
            <a:endParaRPr sz="900" i="1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Link utili</a:t>
            </a:r>
            <a:endParaRPr/>
          </a:p>
        </p:txBody>
      </p:sp>
      <p:graphicFrame>
        <p:nvGraphicFramePr>
          <p:cNvPr id="153" name="Google Shape;153;p26"/>
          <p:cNvGraphicFramePr/>
          <p:nvPr/>
        </p:nvGraphicFramePr>
        <p:xfrm>
          <a:off x="311700" y="118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{17659BA1-740C-41AC-A1E3-33150D166C34}</a:tableStyleId>
              </a:tblPr>
              <a:tblGrid>
                <a:gridCol w="294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it" sz="1800">
                          <a:solidFill>
                            <a:schemeClr val="dk2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Regolamento Istituto</a:t>
                      </a:r>
                      <a:endParaRPr sz="1800">
                        <a:solidFill>
                          <a:schemeClr val="dk2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it" sz="1800" u="sng">
                          <a:solidFill>
                            <a:schemeClr val="hlink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  <a:hlinkClick r:id="rId3"/>
                        </a:rPr>
                        <a:t>https://www.icfiorano.edu.it/wp-content/uploads/2022/06/Regolamento-distituto-18-05-2022.pd</a:t>
                      </a:r>
                      <a:r>
                        <a:rPr lang="it" sz="1800" u="sng">
                          <a:solidFill>
                            <a:schemeClr val="hlink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  <a:hlinkClick r:id="rId3"/>
                        </a:rPr>
                        <a:t>f</a:t>
                      </a:r>
                      <a:endParaRPr sz="1800">
                        <a:solidFill>
                          <a:schemeClr val="dk2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it" sz="1800">
                          <a:solidFill>
                            <a:schemeClr val="dk2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Protocollo segnalazioni presenti caso di bullismo o cyberbullismo</a:t>
                      </a:r>
                      <a:endParaRPr sz="1800">
                        <a:solidFill>
                          <a:schemeClr val="dk2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it" sz="1800" u="sng">
                          <a:solidFill>
                            <a:schemeClr val="hlink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  <a:hlinkClick r:id="rId4"/>
                        </a:rPr>
                        <a:t>https://www.icfiorano.edu.it/wp-content/uploads/2021/06/Protocollo-gestione-presunti-episodi-di-bullismo-e-cyberbullismo-2.pdf</a:t>
                      </a:r>
                      <a:endParaRPr sz="1800">
                        <a:solidFill>
                          <a:schemeClr val="dk2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Dove troverete maggiori informazioni?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Sul sito di Istituto: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https://www.icfiorano.edu.it/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0" name="Google Shape;160;p27"/>
          <p:cNvSpPr/>
          <p:nvPr/>
        </p:nvSpPr>
        <p:spPr>
          <a:xfrm>
            <a:off x="529975" y="3153549"/>
            <a:ext cx="7898693" cy="13243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latin typeface="Amatic SC"/>
              </a:rPr>
              <a:t>Buon inizio a tutti!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Orario della Scuola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72250" y="1093850"/>
            <a:ext cx="8599500" cy="4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it">
                <a:solidFill>
                  <a:schemeClr val="accent1"/>
                </a:solidFill>
              </a:rPr>
              <a:t>Il tempo scuola è </a:t>
            </a:r>
            <a:r>
              <a:rPr lang="it" b="1">
                <a:solidFill>
                  <a:schemeClr val="accent1"/>
                </a:solidFill>
              </a:rPr>
              <a:t>dalle ore 08:10 alle 16:10</a:t>
            </a:r>
            <a:r>
              <a:rPr lang="it">
                <a:solidFill>
                  <a:schemeClr val="accent1"/>
                </a:solidFill>
              </a:rPr>
              <a:t>, su cinque giorni settimanali. per un totale di 40 ore. </a:t>
            </a:r>
            <a:endParaRPr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it">
                <a:solidFill>
                  <a:schemeClr val="accent1"/>
                </a:solidFill>
              </a:rPr>
              <a:t>I pasti vengono serviti in n. 2 turni: alle ore 12.15 e alle ore 13.00</a:t>
            </a:r>
            <a:endParaRPr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it">
                <a:solidFill>
                  <a:schemeClr val="accent1"/>
                </a:solidFill>
              </a:rPr>
              <a:t>Si ricorda che il tempo mensa è tempo scuola.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accent1"/>
                </a:solidFill>
              </a:rPr>
              <a:t>Nel Comune di Fiorano è attivo il trasporto scolastico:</a:t>
            </a:r>
            <a:endParaRPr sz="1600">
              <a:solidFill>
                <a:schemeClr val="accen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</a:rPr>
              <a:t>al mattino</a:t>
            </a:r>
            <a:endParaRPr sz="1600">
              <a:solidFill>
                <a:schemeClr val="accen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</a:rPr>
              <a:t>per l’uscita e il rientro degli alunni/e che non usufruiscono della mensa</a:t>
            </a:r>
            <a:endParaRPr sz="1600">
              <a:solidFill>
                <a:schemeClr val="accen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</a:rPr>
              <a:t>al termine delle attività didattiche</a:t>
            </a:r>
            <a:endParaRPr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INIZIO ATTIVITà DIDATTICHE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6235200" cy="3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000000"/>
                </a:solidFill>
              </a:rPr>
              <a:t>Le classi prime verranno accolte secondo il seguente calendario:</a:t>
            </a:r>
            <a:endParaRPr sz="12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it" sz="1200" b="1" u="sng">
                <a:solidFill>
                  <a:srgbClr val="000000"/>
                </a:solidFill>
              </a:rPr>
              <a:t>venerdì 15 settembre</a:t>
            </a:r>
            <a:r>
              <a:rPr lang="it" sz="1200" b="1">
                <a:solidFill>
                  <a:srgbClr val="000000"/>
                </a:solidFill>
              </a:rPr>
              <a:t> 2023 dalle ore 9.10 alle ore</a:t>
            </a:r>
            <a:r>
              <a:rPr lang="it" sz="1200">
                <a:solidFill>
                  <a:srgbClr val="000000"/>
                </a:solidFill>
              </a:rPr>
              <a:t> </a:t>
            </a:r>
            <a:r>
              <a:rPr lang="it" sz="1200" b="1">
                <a:solidFill>
                  <a:srgbClr val="000000"/>
                </a:solidFill>
              </a:rPr>
              <a:t>12.10</a:t>
            </a:r>
            <a:r>
              <a:rPr lang="it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0000"/>
                </a:solidFill>
              </a:rPr>
              <a:t>(non sono previsti i servizi mensa e post – scuola e trasporto in ingresso, funzioneranno regolarmente il pre-scuola, il trasporto scolastico in uscita)</a:t>
            </a:r>
            <a:endParaRPr sz="12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it" sz="1200" b="1" u="sng">
                <a:solidFill>
                  <a:srgbClr val="000000"/>
                </a:solidFill>
              </a:rPr>
              <a:t>lunedì 18 settembre</a:t>
            </a:r>
            <a:r>
              <a:rPr lang="it" sz="1200" b="1">
                <a:solidFill>
                  <a:srgbClr val="000000"/>
                </a:solidFill>
              </a:rPr>
              <a:t> e </a:t>
            </a:r>
            <a:r>
              <a:rPr lang="it" sz="1200" b="1" u="sng">
                <a:solidFill>
                  <a:srgbClr val="000000"/>
                </a:solidFill>
              </a:rPr>
              <a:t>martedì 19 settembre</a:t>
            </a:r>
            <a:r>
              <a:rPr lang="it" sz="1200" b="1">
                <a:solidFill>
                  <a:srgbClr val="000000"/>
                </a:solidFill>
              </a:rPr>
              <a:t> 2023 dalle ore 8.10 alle ore 12.10</a:t>
            </a:r>
            <a:r>
              <a:rPr lang="it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0000"/>
                </a:solidFill>
              </a:rPr>
              <a:t>(non sono previsti i servizi mensa e post – scuola, funzioneranno regolarmente il pre-scuola, il trasporto scolastico in ingresso ed uscita)     </a:t>
            </a:r>
            <a:endParaRPr sz="1200">
              <a:solidFill>
                <a:srgbClr val="000000"/>
              </a:solidFill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it" sz="1200" b="1" u="sng">
                <a:solidFill>
                  <a:srgbClr val="000000"/>
                </a:solidFill>
              </a:rPr>
              <a:t>da mercoledì 20 settembr</a:t>
            </a:r>
            <a:r>
              <a:rPr lang="it" sz="1200" b="1">
                <a:solidFill>
                  <a:srgbClr val="000000"/>
                </a:solidFill>
              </a:rPr>
              <a:t>e 2023 orario completo dalle ore 8.10 alle ore 16.10</a:t>
            </a:r>
            <a:r>
              <a:rPr lang="it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0000"/>
                </a:solidFill>
              </a:rPr>
              <a:t>(saranno funzionanti i servizi mensa, pre – scuola, post – scuola e trasposto scolastico in ingresso e uscita)</a:t>
            </a:r>
            <a:endParaRPr sz="120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0000"/>
                </a:solidFill>
              </a:rPr>
              <a:t> </a:t>
            </a:r>
            <a:endParaRPr sz="17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950" y="631950"/>
            <a:ext cx="2455049" cy="368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40450"/>
            <a:ext cx="8520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Ingressi e uscite clasi prime            a. s. 2023-2024</a:t>
            </a:r>
            <a:endParaRPr/>
          </a:p>
        </p:txBody>
      </p:sp>
      <p:graphicFrame>
        <p:nvGraphicFramePr>
          <p:cNvPr id="77" name="Google Shape;77;p16"/>
          <p:cNvGraphicFramePr/>
          <p:nvPr/>
        </p:nvGraphicFramePr>
        <p:xfrm>
          <a:off x="714263" y="140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{90BC759E-72E7-4760-84A1-E8AF8B1908C8}</a:tableStyleId>
              </a:tblPr>
              <a:tblGrid>
                <a:gridCol w="193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65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 b="1"/>
                        <a:t>MATTINO</a:t>
                      </a:r>
                      <a:endParaRPr sz="1100" b="1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ingresso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porta lato mensa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8:05 – 8:10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uscita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porta lato mensa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12:10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 b="1"/>
                        <a:t>POMERIGGIO</a:t>
                      </a:r>
                      <a:endParaRPr sz="1100" b="1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ingresso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porta centrale/principale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13:50 – 14:10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uscita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porta lato mensa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16:10</a:t>
                      </a:r>
                      <a:endParaRPr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140450"/>
            <a:ext cx="8520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Ingressi e uscite altre classi            a. s. 2023-2024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394725" y="8046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1700" b="1">
                <a:latin typeface="Amatic SC"/>
                <a:ea typeface="Amatic SC"/>
                <a:cs typeface="Amatic SC"/>
                <a:sym typeface="Amatic SC"/>
              </a:rPr>
              <a:t>Piano di ingressi orario antimeridiano</a:t>
            </a:r>
            <a:endParaRPr sz="1900" b="1">
              <a:latin typeface="Amatic SC"/>
              <a:ea typeface="Amatic SC"/>
              <a:cs typeface="Amatic SC"/>
              <a:sym typeface="Amatic SC"/>
            </a:endParaRPr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232038" y="135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{90BC759E-72E7-4760-84A1-E8AF8B1908C8}</a:tableStyleId>
              </a:tblPr>
              <a:tblGrid>
                <a:gridCol w="132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6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Classe</a:t>
                      </a:r>
                      <a:endParaRPr sz="1200"/>
                    </a:p>
                  </a:txBody>
                  <a:tcPr marL="68575" marR="68575" marT="91425" marB="0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Ingressi e uscite</a:t>
                      </a:r>
                      <a:endParaRPr sz="1200"/>
                    </a:p>
                  </a:txBody>
                  <a:tcPr marL="68575" marR="68575" marT="91425" marB="0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Orari di entrata antimeridiano</a:t>
                      </a:r>
                      <a:endParaRPr sz="1200"/>
                    </a:p>
                  </a:txBody>
                  <a:tcPr marL="68575" marR="68575" marT="91425" marB="0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Orari di uscita</a:t>
                      </a:r>
                      <a:endParaRPr sz="1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antimeridiano</a:t>
                      </a:r>
                      <a:endParaRPr sz="1200"/>
                    </a:p>
                  </a:txBody>
                  <a:tcPr marL="68575" marR="68575" marT="91425" marB="0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2°A-2°B-2°C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Porta Entrata Centrale/Principale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8.05 -8.10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12.10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3°A-3°B-3°C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Porta Entrata Centrale/Principale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8.05 -8.10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12.10 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4°A-4°B-4°C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Porta Entrata vicino ingresso Palestra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8.05 -8.10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12.10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5°A-5°B-5°C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Porta Entrata Centrale/Principale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8.05 - 8.10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12.10 </a:t>
                      </a:r>
                      <a:endParaRPr sz="1200"/>
                    </a:p>
                  </a:txBody>
                  <a:tcPr marL="68575" marR="68575" marT="91425" marB="9142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140450"/>
            <a:ext cx="8520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Ingressi e uscite altre classi          a. s. 2023-2024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95000" y="712350"/>
            <a:ext cx="30669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1700" b="1">
                <a:latin typeface="Amatic SC"/>
                <a:ea typeface="Amatic SC"/>
                <a:cs typeface="Amatic SC"/>
                <a:sym typeface="Amatic SC"/>
              </a:rPr>
              <a:t>Piano di ingressi orario poMERIDIANO</a:t>
            </a:r>
            <a:endParaRPr sz="1700" b="1">
              <a:latin typeface="Amatic SC"/>
              <a:ea typeface="Amatic SC"/>
              <a:cs typeface="Amatic SC"/>
              <a:sym typeface="Amatic SC"/>
            </a:endParaRPr>
          </a:p>
        </p:txBody>
      </p:sp>
      <p:graphicFrame>
        <p:nvGraphicFramePr>
          <p:cNvPr id="91" name="Google Shape;91;p18"/>
          <p:cNvGraphicFramePr/>
          <p:nvPr/>
        </p:nvGraphicFramePr>
        <p:xfrm>
          <a:off x="109638" y="12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{90BC759E-72E7-4760-84A1-E8AF8B1908C8}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Classe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Ingressi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Orari di entrata pomeridiano </a:t>
                      </a:r>
                      <a:endParaRPr sz="1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/>
                        <a:t>(per gli alunni che non usufruiscono del servizio mensa scolastica)</a:t>
                      </a:r>
                      <a:endParaRPr sz="10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Uscita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Orari di uscita pomeridiano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2°A- 2°B-2°C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Porta Entrata Centrale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13.50 - 14.10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Porta Entrata Centrale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16.10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3°A- 3°B-3°C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Porta Entrata Centrale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13.50 - 14.10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Porta Entrata Centrale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16.10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4°A- 4°B-4°C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Porta Entrata Centrale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13.50 - 14.10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" sz="1200"/>
                        <a:t>Porta Entrata vicino ingresso Palestra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16.10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5°A- 5°B-5°C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Porta Entrata Centrale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13.50 - 14.10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Porta Entrata Centrale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16.10</a:t>
                      </a:r>
                      <a:endParaRPr sz="1200"/>
                    </a:p>
                  </a:txBody>
                  <a:tcPr marL="66675" marR="66675" marT="66675" marB="66675">
                    <a:lnL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2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Educazione civica</a:t>
            </a:r>
            <a:endParaRPr sz="42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311700" y="1014375"/>
            <a:ext cx="8520600" cy="3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Come previsto dalla normativa è stata inserita in tutte le classi la nuova materia di Educazione Civica. </a:t>
            </a:r>
            <a:endParaRPr sz="17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 tratta di un insegnamento </a:t>
            </a:r>
            <a:r>
              <a:rPr lang="it" sz="1700" b="1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trasversale</a:t>
            </a:r>
            <a:r>
              <a:rPr lang="it" sz="17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ai docenti della classe; è a tutti gli effetti una materia curricolare e quindi avrà un suo </a:t>
            </a:r>
            <a:r>
              <a:rPr lang="it" sz="1700" b="1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voto</a:t>
            </a:r>
            <a:r>
              <a:rPr lang="it" sz="17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finale in pagella, espresso in decimi. </a:t>
            </a:r>
            <a:endParaRPr sz="17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Il programma verterà su tre nuclei concettuali: </a:t>
            </a:r>
            <a:endParaRPr sz="17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Source Code Pro"/>
              <a:buChar char="-"/>
            </a:pPr>
            <a:r>
              <a:rPr lang="it" sz="17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la Costituzione</a:t>
            </a:r>
            <a:endParaRPr sz="17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Source Code Pro"/>
              <a:buChar char="-"/>
            </a:pPr>
            <a:r>
              <a:rPr lang="it" sz="17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lo Sviluppo Sostenibile</a:t>
            </a:r>
            <a:endParaRPr sz="17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Source Code Pro"/>
              <a:buChar char="-"/>
            </a:pPr>
            <a:r>
              <a:rPr lang="it" sz="17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la Cittadinanza Digitale </a:t>
            </a:r>
            <a:endParaRPr sz="17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46500" y="1056025"/>
            <a:ext cx="8451000" cy="371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eriod"/>
            </a:pPr>
            <a:r>
              <a:rPr lang="it">
                <a:solidFill>
                  <a:schemeClr val="accent1"/>
                </a:solidFill>
              </a:rPr>
              <a:t>Patto di corresponsabilità educativa </a:t>
            </a:r>
            <a:r>
              <a:rPr lang="it" sz="1000">
                <a:solidFill>
                  <a:schemeClr val="accent1"/>
                </a:solidFill>
              </a:rPr>
              <a:t>(riconsegnare entro il 30/9)</a:t>
            </a:r>
            <a:endParaRPr>
              <a:solidFill>
                <a:schemeClr val="accen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eriod"/>
            </a:pPr>
            <a:r>
              <a:rPr lang="it">
                <a:solidFill>
                  <a:schemeClr val="accent1"/>
                </a:solidFill>
              </a:rPr>
              <a:t>Informativa Breve Privacy </a:t>
            </a:r>
            <a:r>
              <a:rPr lang="it" sz="1000">
                <a:solidFill>
                  <a:schemeClr val="accent1"/>
                </a:solidFill>
              </a:rPr>
              <a:t>(riconsegnare entro il 30 /9)</a:t>
            </a:r>
            <a:endParaRPr sz="1000">
              <a:solidFill>
                <a:schemeClr val="accen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eriod"/>
            </a:pPr>
            <a:r>
              <a:rPr lang="it">
                <a:solidFill>
                  <a:schemeClr val="accent1"/>
                </a:solidFill>
              </a:rPr>
              <a:t>Deleghe per il ritiro degli alunni </a:t>
            </a:r>
            <a:r>
              <a:rPr lang="it" sz="1000">
                <a:solidFill>
                  <a:schemeClr val="accent1"/>
                </a:solidFill>
              </a:rPr>
              <a:t>(da consegnare con documenti delegati)</a:t>
            </a:r>
            <a:endParaRPr sz="100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it">
                <a:solidFill>
                  <a:schemeClr val="accent1"/>
                </a:solidFill>
              </a:rPr>
              <a:t>Autorizzazione uscite didattiche</a:t>
            </a:r>
            <a:endParaRPr>
              <a:solidFill>
                <a:schemeClr val="accen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eriod"/>
            </a:pPr>
            <a:r>
              <a:rPr lang="it">
                <a:solidFill>
                  <a:schemeClr val="accent1"/>
                </a:solidFill>
              </a:rPr>
              <a:t>Controllo dei dati di contatto dei genitori </a:t>
            </a:r>
            <a:r>
              <a:rPr lang="it" sz="1000">
                <a:solidFill>
                  <a:schemeClr val="accent1"/>
                </a:solidFill>
              </a:rPr>
              <a:t>(numeri telefonici,e mail,…)</a:t>
            </a:r>
            <a:endParaRPr>
              <a:solidFill>
                <a:schemeClr val="accen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eriod"/>
            </a:pPr>
            <a:r>
              <a:rPr lang="it">
                <a:solidFill>
                  <a:schemeClr val="accent1"/>
                </a:solidFill>
              </a:rPr>
              <a:t>Assicurazione e contributo volontario </a:t>
            </a:r>
            <a:r>
              <a:rPr lang="it" sz="1000">
                <a:solidFill>
                  <a:schemeClr val="accent1"/>
                </a:solidFill>
              </a:rPr>
              <a:t>(arriverà tramite Nuvola)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u="sng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16875" y="701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Documenti da riconsegnare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45747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Farmaci: solo per chi ne ha bisogno!!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985975"/>
            <a:ext cx="4431900" cy="25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Messa in opera del protocollo per la somministrazione o l'autosomministrazione di farmaci a scuola.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b="1"/>
              <a:t>Referente: maestra Ielpo Stefania</a:t>
            </a:r>
            <a:endParaRPr b="1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925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Microsoft Office PowerPoint</Application>
  <PresentationFormat>Presentazione su schermo (16:9)</PresentationFormat>
  <Paragraphs>156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Amatic SC</vt:lpstr>
      <vt:lpstr>Arial</vt:lpstr>
      <vt:lpstr>Source Code Pro</vt:lpstr>
      <vt:lpstr>Calibri</vt:lpstr>
      <vt:lpstr>Beach Day</vt:lpstr>
      <vt:lpstr>Assemblea iniziale CLASSI PRIME Plesso FERRARI</vt:lpstr>
      <vt:lpstr>Orario della Scuola</vt:lpstr>
      <vt:lpstr>INIZIO ATTIVITà DIDATTICHE</vt:lpstr>
      <vt:lpstr>Ingressi e uscite clasi prime            a. s. 2023-2024</vt:lpstr>
      <vt:lpstr>Ingressi e uscite altre classi            a. s. 2023-2024</vt:lpstr>
      <vt:lpstr>Ingressi e uscite altre classi          a. s. 2023-2024</vt:lpstr>
      <vt:lpstr>Presentazione standard di PowerPoint</vt:lpstr>
      <vt:lpstr>Documenti da riconsegnare</vt:lpstr>
      <vt:lpstr>Farmaci: solo per chi ne ha bisogno!!</vt:lpstr>
      <vt:lpstr>Uso del registro elettronico</vt:lpstr>
      <vt:lpstr>Colloqui  scuola FAMIGLIA</vt:lpstr>
      <vt:lpstr>G-suite for education</vt:lpstr>
      <vt:lpstr>officina delle competenze… tre valori alla base dell’esperienza scolastica</vt:lpstr>
      <vt:lpstr>Link utili</vt:lpstr>
      <vt:lpstr>Dove troverete maggiori informazioni?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iniziale CLASSI PRIME Plesso FERRARI</dc:title>
  <dc:creator>Roberto Gibellini</dc:creator>
  <cp:lastModifiedBy>Roberto Gibellini</cp:lastModifiedBy>
  <cp:revision>1</cp:revision>
  <dcterms:modified xsi:type="dcterms:W3CDTF">2023-09-12T10:51:14Z</dcterms:modified>
</cp:coreProperties>
</file>